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 SemiBold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Syne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gg4XIhEGVRCFwndTsPTLdMICKv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Syne-regular.fntdata"/><Relationship Id="rId27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Syne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SemiBold-bold.fntdata"/><Relationship Id="rId16" Type="http://schemas.openxmlformats.org/officeDocument/2006/relationships/font" Target="fonts/MontserratSemiBold-regular.fntdata"/><Relationship Id="rId19" Type="http://schemas.openxmlformats.org/officeDocument/2006/relationships/font" Target="fonts/MontserratSemiBold-boldItalic.fntdata"/><Relationship Id="rId18" Type="http://schemas.openxmlformats.org/officeDocument/2006/relationships/font" Target="fonts/MontserratSemiBold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eedly.com/i/my" TargetMode="External"/><Relationship Id="rId3" Type="http://schemas.openxmlformats.org/officeDocument/2006/relationships/hyperlink" Target="https://www.figma.com/proto/Q6NEUPqwz1U3HFaCaVoF7N/Maquette-desktop---Menu-Maker-by-Qwenta?node-id=0-6&amp;t=AYiwDYxGrlD1Y7bO-0&amp;scaling=min-zoom&amp;content-scaling=fixed&amp;page-id=0:1&amp;starting-point-node-id=0:658" TargetMode="External"/><Relationship Id="rId4" Type="http://schemas.openxmlformats.org/officeDocument/2006/relationships/hyperlink" Target="https://trello.com/b/k7lpMXjF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eedly.com/i/my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rello.com/b/k7lpMXjF" TargetMode="External"/><Relationship Id="rId3" Type="http://schemas.openxmlformats.org/officeDocument/2006/relationships/hyperlink" Target="https://trello.com/b/k7lpMXjF" TargetMode="External"/><Relationship Id="rId4" Type="http://schemas.openxmlformats.org/officeDocument/2006/relationships/hyperlink" Target="https://trello.com/b/k7lpMXjF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// Ouvrir le lien du Feedly dans </a:t>
            </a:r>
            <a:r>
              <a:rPr lang="en-US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Opera</a:t>
            </a:r>
            <a:r>
              <a:rPr i="1" lang="en-US" sz="1200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// Ouvrir le lien de la maquette Figma dans </a:t>
            </a: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Opera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// Ouvrir le lien du Trello dans </a:t>
            </a: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Opera</a:t>
            </a:r>
            <a:r>
              <a:rPr i="1" lang="en-US" sz="1200">
                <a:solidFill>
                  <a:srgbClr val="A7A7A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latin typeface="Montserrat"/>
                <a:ea typeface="Montserrat"/>
                <a:cs typeface="Montserrat"/>
                <a:sym typeface="Montserrat"/>
              </a:rPr>
              <a:t>Les outils utilisés dans ce projet:</a:t>
            </a:r>
            <a:endParaRPr/>
          </a:p>
          <a:p>
            <a:pPr indent="-120315" lvl="0" marL="120315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Feedly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pour la veille</a:t>
            </a:r>
            <a:endParaRPr/>
          </a:p>
          <a:p>
            <a:pPr indent="-120315" lvl="0" marL="120315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Trello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pour le Kanban</a:t>
            </a:r>
            <a:endParaRPr/>
          </a:p>
          <a:p>
            <a:pPr indent="-120315" lvl="0" marL="120315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Méthodologie Agile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pour la gestion de projet</a:t>
            </a:r>
            <a:endParaRPr/>
          </a:p>
          <a:p>
            <a:pPr indent="-120315" lvl="0" marL="120315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-"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Framework </a:t>
            </a:r>
            <a:r>
              <a:rPr b="1" lang="en-US">
                <a:latin typeface="Montserrat"/>
                <a:ea typeface="Montserrat"/>
                <a:cs typeface="Montserrat"/>
                <a:sym typeface="Montserrat"/>
              </a:rPr>
              <a:t>SCRUM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pour la structuration du projet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lien Feedly : </a:t>
            </a:r>
            <a:r>
              <a:rPr lang="en-US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https://feedly.com/i/my</a:t>
            </a: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En combinant Agile et Scrum pour le projet Menu Maker, on s’assure de développer une plateforme qui répond aux besoins des utilisateurs tout en restant flexible et réactif face aux changements.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Lien vers le Trello : </a:t>
            </a:r>
            <a:r>
              <a:rPr lang="en-US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https://trello.com/b/k7lpMXjF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accent5"/>
              </a:solidFill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accent5"/>
              </a:solidFill>
              <a:hlinkClick r:id="rId4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Bien sûr, voici les story points arrondis en jours de travail :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1 SP : 0.5 jours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2 SP : 1 jour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3 SP : 1.5 jours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5 SP : 2.5 jours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8 SP : 4 jours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13 SP : 6.5 jours</a:t>
            </a:r>
            <a:endParaRPr/>
          </a:p>
          <a:p>
            <a:pPr indent="-110289" lvl="0" marL="110289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•"/>
            </a:pPr>
            <a:r>
              <a:rPr lang="en-US" sz="1100">
                <a:latin typeface="Montserrat"/>
                <a:ea typeface="Montserrat"/>
                <a:cs typeface="Montserrat"/>
                <a:sym typeface="Montserrat"/>
              </a:rPr>
              <a:t>21 SP : 10 jours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100">
                <a:latin typeface="Montserrat"/>
                <a:ea typeface="Montserrat"/>
                <a:cs typeface="Montserrat"/>
                <a:sym typeface="Montserrat"/>
              </a:rPr>
            </a:b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Front-end: React.js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Back-end: NodeJS avec Express.js (pour les API RESTful)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Base de données: MongoDB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Sécurité: JWT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Outils supplémentaires: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Utilisation de HTML to PNG pour la génération d’images, Axios pour les requîtes API, jsPDF pour la génération de PDF.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Rapel de l’objectif: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ontserrat"/>
                <a:ea typeface="Montserrat"/>
                <a:cs typeface="Montserrat"/>
                <a:sym typeface="Montserrat"/>
              </a:rPr>
              <a:t>Préparer et planifier le projet “Menu Maker”, un site permettant aux restaurateurs de créer simplement leur menus en ligne.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" name="Google Shape;12;p1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2"/>
          <p:cNvSpPr txBox="1"/>
          <p:nvPr>
            <p:ph hasCustomPrompt="1"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46" name="Google Shape;46;p22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16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16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1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9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0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20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20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2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43" name="Google Shape;43;p2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sz="1000">
                <a:solidFill>
                  <a:srgbClr val="58585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5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6.png"/><Relationship Id="rId13" Type="http://schemas.openxmlformats.org/officeDocument/2006/relationships/image" Target="../media/image34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7.png"/><Relationship Id="rId15" Type="http://schemas.openxmlformats.org/officeDocument/2006/relationships/image" Target="../media/image38.png"/><Relationship Id="rId14" Type="http://schemas.openxmlformats.org/officeDocument/2006/relationships/image" Target="../media/image29.png"/><Relationship Id="rId16" Type="http://schemas.openxmlformats.org/officeDocument/2006/relationships/image" Target="../media/image44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5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43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3.png"/><Relationship Id="rId13" Type="http://schemas.openxmlformats.org/officeDocument/2006/relationships/image" Target="../media/image20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21.png"/><Relationship Id="rId15" Type="http://schemas.openxmlformats.org/officeDocument/2006/relationships/image" Target="../media/image41.png"/><Relationship Id="rId14" Type="http://schemas.openxmlformats.org/officeDocument/2006/relationships/image" Target="../media/image29.png"/><Relationship Id="rId16" Type="http://schemas.openxmlformats.org/officeDocument/2006/relationships/image" Target="../media/image45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/>
        </p:nvSpPr>
        <p:spPr>
          <a:xfrm>
            <a:off x="115175" y="118274"/>
            <a:ext cx="2384700" cy="5384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Syne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L’HOTELLIER Mathis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19/06/2024 </a:t>
            </a:r>
            <a:endParaRPr/>
          </a:p>
        </p:txBody>
      </p:sp>
      <p:pic>
        <p:nvPicPr>
          <p:cNvPr descr="logo_web-agencia-removebg-preview.png" id="55" name="Google Shape;5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709" y="81011"/>
            <a:ext cx="1225956" cy="612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"/>
          <p:cNvGrpSpPr/>
          <p:nvPr/>
        </p:nvGrpSpPr>
        <p:grpSpPr>
          <a:xfrm>
            <a:off x="2919897" y="567141"/>
            <a:ext cx="3304207" cy="967453"/>
            <a:chOff x="0" y="0"/>
            <a:chExt cx="3304205" cy="967452"/>
          </a:xfrm>
        </p:grpSpPr>
        <p:sp>
          <p:nvSpPr>
            <p:cNvPr id="57" name="Google Shape;57;p1"/>
            <p:cNvSpPr txBox="1"/>
            <p:nvPr/>
          </p:nvSpPr>
          <p:spPr>
            <a:xfrm>
              <a:off x="0" y="0"/>
              <a:ext cx="3304205" cy="5605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Syne"/>
                <a:buNone/>
              </a:pPr>
              <a:r>
                <a:rPr b="1" i="0" lang="en-US" sz="2700" u="none" cap="none" strike="noStrike">
                  <a:solidFill>
                    <a:srgbClr val="000000"/>
                  </a:solidFill>
                  <a:latin typeface="Syne"/>
                  <a:ea typeface="Syne"/>
                  <a:cs typeface="Syne"/>
                  <a:sym typeface="Syne"/>
                </a:rPr>
                <a:t>Menu Maker by</a:t>
              </a:r>
              <a:endParaRPr/>
            </a:p>
          </p:txBody>
        </p:sp>
        <p:pic>
          <p:nvPicPr>
            <p:cNvPr descr="Qwenta@2x.png" id="58" name="Google Shape;5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44934" y="572641"/>
              <a:ext cx="1614336" cy="3948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apture d’écran 2024-06-13 à 10.26.09.png" id="59" name="Google Shape;59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2533" y="1853480"/>
            <a:ext cx="2496947" cy="3690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3 à 10.27.48.png" id="60" name="Google Shape;60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81728" y="2655843"/>
            <a:ext cx="1200556" cy="2329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3 à 10.19.16.png" id="61" name="Google Shape;61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903" y="2192340"/>
            <a:ext cx="5251564" cy="3715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/>
          <p:nvPr/>
        </p:nvSpPr>
        <p:spPr>
          <a:xfrm>
            <a:off x="1748157" y="2412618"/>
            <a:ext cx="5647686" cy="6146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SemiBold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DES QUESTIONS ?</a:t>
            </a:r>
            <a:endParaRPr/>
          </a:p>
        </p:txBody>
      </p:sp>
      <p:pic>
        <p:nvPicPr>
          <p:cNvPr descr="logo_web-agencia-removebg-preview.png" id="193" name="Google Shape;1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576" y="4106787"/>
            <a:ext cx="1668848" cy="8344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0"/>
          <p:cNvSpPr txBox="1"/>
          <p:nvPr/>
        </p:nvSpPr>
        <p:spPr>
          <a:xfrm>
            <a:off x="2460899" y="563960"/>
            <a:ext cx="4222202" cy="13258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6592"/>
              </a:buClr>
              <a:buSzPts val="3400"/>
              <a:buFont typeface="Syne"/>
              <a:buNone/>
            </a:pPr>
            <a:r>
              <a:rPr b="0" i="0" lang="en-US" sz="3400" u="none" cap="none" strike="noStrike">
                <a:solidFill>
                  <a:srgbClr val="2A6592"/>
                </a:solidFill>
                <a:latin typeface="Syne"/>
                <a:ea typeface="Syne"/>
                <a:cs typeface="Syne"/>
                <a:sym typeface="Syne"/>
              </a:rPr>
              <a:t>Merci de votre</a:t>
            </a:r>
            <a:br>
              <a:rPr b="0" i="0" lang="en-US" sz="350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</a:br>
            <a:r>
              <a:rPr b="1" i="0" lang="en-US" sz="4000" u="none" cap="none" strike="noStrike">
                <a:solidFill>
                  <a:srgbClr val="489F9D"/>
                </a:solidFill>
                <a:latin typeface="Syne"/>
                <a:ea typeface="Syne"/>
                <a:cs typeface="Syne"/>
                <a:sym typeface="Syne"/>
              </a:rPr>
              <a:t>attention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11"/>
          <p:cNvGrpSpPr/>
          <p:nvPr/>
        </p:nvGrpSpPr>
        <p:grpSpPr>
          <a:xfrm>
            <a:off x="334416" y="242836"/>
            <a:ext cx="8487869" cy="4657829"/>
            <a:chOff x="12700" y="12700"/>
            <a:chExt cx="8487867" cy="4657828"/>
          </a:xfrm>
        </p:grpSpPr>
        <p:pic>
          <p:nvPicPr>
            <p:cNvPr descr="logo_web-agencia-removebg-preview.png" id="200" name="Google Shape;200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27686" y="3496440"/>
              <a:ext cx="1668848" cy="834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pture d’écran 2024-06-12 à 18.31.38.png" id="201" name="Google Shape;201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8155" y="12700"/>
              <a:ext cx="4636092" cy="2197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pture d’écran 2024-06-13 à 10.19.16.png" id="202" name="Google Shape;202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2700" y="1990989"/>
              <a:ext cx="3724946" cy="26426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_aXr2V1UZBmlpSgaWgyup5g.png" id="203" name="Google Shape;203;p1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62541" y="124567"/>
              <a:ext cx="1541868" cy="440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pture d’écran 2024-06-13 à 11.33.27.png" id="204" name="Google Shape;204;p1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806947" y="849395"/>
              <a:ext cx="2213675" cy="1236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pture d’écran 2024-06-13 à 10.15.13.png" id="205" name="Google Shape;205;p1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16377" y="1954064"/>
              <a:ext cx="4636092" cy="27164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ello-card.png" id="206" name="Google Shape;206;p1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702461" y="2291884"/>
              <a:ext cx="1668848" cy="2230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rello-Logo.png" id="207" name="Google Shape;207;p1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16597" y="3867850"/>
              <a:ext cx="1104474" cy="621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_x0d41ns8PTQZz4a3VbMrBg.png" id="208" name="Google Shape;208;p1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103323" y="170947"/>
              <a:ext cx="609601" cy="5964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9" name="Google Shape;209;p11"/>
            <p:cNvGrpSpPr/>
            <p:nvPr/>
          </p:nvGrpSpPr>
          <p:grpSpPr>
            <a:xfrm>
              <a:off x="7865566" y="161361"/>
              <a:ext cx="635001" cy="625126"/>
              <a:chOff x="0" y="9463"/>
              <a:chExt cx="635000" cy="625125"/>
            </a:xfrm>
          </p:grpSpPr>
          <p:pic>
            <p:nvPicPr>
              <p:cNvPr descr="Carré Carré" id="210" name="Google Shape;210;p11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0" y="12700"/>
                <a:ext cx="635000" cy="6218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nodejs-image.png" id="211" name="Google Shape;211;p11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7363" y="9463"/>
                <a:ext cx="620274" cy="6202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Cach-su-dung-Mongodb-nhu-the-nao.jpg" id="212" name="Google Shape;212;p1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7103322" y="915097"/>
              <a:ext cx="609601" cy="5964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ithub-6980894_1280.jpeg" id="213" name="Google Shape;213;p1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7878266" y="914890"/>
              <a:ext cx="609601" cy="5969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4611619" y="512308"/>
            <a:ext cx="3002001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lang="en-US" sz="2520">
                <a:latin typeface="Syne"/>
                <a:ea typeface="Syne"/>
                <a:cs typeface="Syne"/>
                <a:sym typeface="Syne"/>
              </a:rPr>
              <a:t>Sommaire</a:t>
            </a:r>
            <a:endParaRPr/>
          </a:p>
        </p:txBody>
      </p:sp>
      <p:sp>
        <p:nvSpPr>
          <p:cNvPr id="67" name="Google Shape;67;p2"/>
          <p:cNvSpPr txBox="1"/>
          <p:nvPr>
            <p:ph idx="1" type="body"/>
          </p:nvPr>
        </p:nvSpPr>
        <p:spPr>
          <a:xfrm>
            <a:off x="4611619" y="1678208"/>
            <a:ext cx="4244089" cy="24137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Contexte &amp; objectifs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Veille technologique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Aperçu de la maquette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Méthodologie utilisée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Tableau Kanban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Spécifications techniques</a:t>
            </a:r>
            <a:endParaRPr/>
          </a:p>
          <a:p>
            <a:pPr indent="-262636" lvl="0" marL="262636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500"/>
              <a:buFont typeface="Montserrat Medium"/>
              <a:buAutoNum type="arabicPeriod"/>
            </a:pPr>
            <a:r>
              <a:rPr lang="en-US" sz="1598">
                <a:solidFill>
                  <a:srgbClr val="0D0D0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</a:t>
            </a:r>
            <a:endParaRPr/>
          </a:p>
        </p:txBody>
      </p:sp>
      <p:pic>
        <p:nvPicPr>
          <p:cNvPr descr="4f1e945a4beee2a8ac1f66d559b36111.jpeg" id="68" name="Google Shape;68;p2"/>
          <p:cNvPicPr preferRelativeResize="0"/>
          <p:nvPr/>
        </p:nvPicPr>
        <p:blipFill rotWithShape="1">
          <a:blip r:embed="rId4">
            <a:alphaModFix/>
          </a:blip>
          <a:srcRect b="769" l="0" r="0" t="18174"/>
          <a:stretch/>
        </p:blipFill>
        <p:spPr>
          <a:xfrm>
            <a:off x="-42265" y="-7970"/>
            <a:ext cx="4244089" cy="5159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Contexte &amp; objectifs</a:t>
            </a:r>
            <a:endParaRPr/>
          </a:p>
        </p:txBody>
      </p:sp>
      <p:grpSp>
        <p:nvGrpSpPr>
          <p:cNvPr id="74" name="Google Shape;74;p3"/>
          <p:cNvGrpSpPr/>
          <p:nvPr/>
        </p:nvGrpSpPr>
        <p:grpSpPr>
          <a:xfrm>
            <a:off x="311699" y="1290158"/>
            <a:ext cx="3972002" cy="1012111"/>
            <a:chOff x="0" y="0"/>
            <a:chExt cx="3972000" cy="1012109"/>
          </a:xfrm>
        </p:grpSpPr>
        <p:sp>
          <p:nvSpPr>
            <p:cNvPr id="75" name="Google Shape;75;p3"/>
            <p:cNvSpPr txBox="1"/>
            <p:nvPr/>
          </p:nvSpPr>
          <p:spPr>
            <a:xfrm>
              <a:off x="0" y="150209"/>
              <a:ext cx="39720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Montserrat SemiBold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Préparer et planifier le projet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“</a:t>
              </a:r>
              <a:r>
                <a:rPr b="0" i="0" lang="en-US" sz="1400" u="none" cap="none" strike="noStrike">
                  <a:solidFill>
                    <a:srgbClr val="61A1B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Menu Maker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”, un site permettant aux restaurateurs de créer simplement leur menus en ligne.</a:t>
              </a:r>
              <a:endParaRPr/>
            </a:p>
          </p:txBody>
        </p:sp>
        <p:sp>
          <p:nvSpPr>
            <p:cNvPr id="76" name="Google Shape;76;p3"/>
            <p:cNvSpPr txBox="1"/>
            <p:nvPr/>
          </p:nvSpPr>
          <p:spPr>
            <a:xfrm>
              <a:off x="3966" y="0"/>
              <a:ext cx="521700" cy="1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A7A7"/>
                </a:buClr>
                <a:buSzPts val="900"/>
                <a:buFont typeface="Montserrat"/>
                <a:buNone/>
              </a:pPr>
              <a:r>
                <a:rPr b="0" i="1" lang="en-US" sz="900" u="none" cap="none" strike="noStrike">
                  <a:solidFill>
                    <a:srgbClr val="A7A7A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Objectif :</a:t>
              </a:r>
              <a:endParaRPr/>
            </a:p>
          </p:txBody>
        </p:sp>
      </p:grpSp>
      <p:pic>
        <p:nvPicPr>
          <p:cNvPr descr="Capture d’écran 2024-06-13 à 11.30.28.png" id="77" name="Google Shape;7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0298" y="559591"/>
            <a:ext cx="2740310" cy="29481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3 à 11.33.27.png" id="78" name="Google Shape;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65704" y="2780814"/>
            <a:ext cx="3675273" cy="20594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Google Shape;79;p3"/>
          <p:cNvGrpSpPr/>
          <p:nvPr/>
        </p:nvGrpSpPr>
        <p:grpSpPr>
          <a:xfrm>
            <a:off x="302214" y="3121810"/>
            <a:ext cx="2373926" cy="1269900"/>
            <a:chOff x="0" y="0"/>
            <a:chExt cx="2373926" cy="1269900"/>
          </a:xfrm>
        </p:grpSpPr>
        <p:cxnSp>
          <p:nvCxnSpPr>
            <p:cNvPr id="80" name="Google Shape;80;p3"/>
            <p:cNvCxnSpPr/>
            <p:nvPr/>
          </p:nvCxnSpPr>
          <p:spPr>
            <a:xfrm>
              <a:off x="9485" y="0"/>
              <a:ext cx="1269900" cy="1269900"/>
            </a:xfrm>
            <a:prstGeom prst="straightConnector1">
              <a:avLst/>
            </a:prstGeom>
            <a:noFill/>
            <a:ln>
              <a:noFill/>
            </a:ln>
          </p:spPr>
        </p:cxnSp>
        <p:grpSp>
          <p:nvGrpSpPr>
            <p:cNvPr id="81" name="Google Shape;81;p3"/>
            <p:cNvGrpSpPr/>
            <p:nvPr/>
          </p:nvGrpSpPr>
          <p:grpSpPr>
            <a:xfrm>
              <a:off x="9485" y="185601"/>
              <a:ext cx="1992989" cy="238500"/>
              <a:chOff x="0" y="0"/>
              <a:chExt cx="1992989" cy="238500"/>
            </a:xfrm>
          </p:grpSpPr>
          <p:grpSp>
            <p:nvGrpSpPr>
              <p:cNvPr id="82" name="Google Shape;82;p3"/>
              <p:cNvGrpSpPr/>
              <p:nvPr/>
            </p:nvGrpSpPr>
            <p:grpSpPr>
              <a:xfrm>
                <a:off x="0" y="0"/>
                <a:ext cx="960300" cy="238500"/>
                <a:chOff x="0" y="0"/>
                <a:chExt cx="960300" cy="238500"/>
              </a:xfrm>
            </p:grpSpPr>
            <p:sp>
              <p:nvSpPr>
                <p:cNvPr id="83" name="Google Shape;83;p3"/>
                <p:cNvSpPr/>
                <p:nvPr/>
              </p:nvSpPr>
              <p:spPr>
                <a:xfrm>
                  <a:off x="0" y="0"/>
                  <a:ext cx="960300" cy="238500"/>
                </a:xfrm>
                <a:prstGeom prst="roundRect">
                  <a:avLst>
                    <a:gd fmla="val 19426" name="adj"/>
                  </a:avLst>
                </a:prstGeom>
                <a:solidFill>
                  <a:srgbClr val="61A1B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4" name="Google Shape;84;p3"/>
                <p:cNvSpPr txBox="1"/>
                <p:nvPr/>
              </p:nvSpPr>
              <p:spPr>
                <a:xfrm>
                  <a:off x="245162" y="32905"/>
                  <a:ext cx="4701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Feedly</a:t>
                  </a:r>
                  <a:endParaRPr/>
                </a:p>
              </p:txBody>
            </p:sp>
          </p:grpSp>
          <p:grpSp>
            <p:nvGrpSpPr>
              <p:cNvPr id="85" name="Google Shape;85;p3"/>
              <p:cNvGrpSpPr/>
              <p:nvPr/>
            </p:nvGrpSpPr>
            <p:grpSpPr>
              <a:xfrm>
                <a:off x="1032689" y="0"/>
                <a:ext cx="960300" cy="238500"/>
                <a:chOff x="0" y="0"/>
                <a:chExt cx="960300" cy="238500"/>
              </a:xfrm>
            </p:grpSpPr>
            <p:sp>
              <p:nvSpPr>
                <p:cNvPr id="86" name="Google Shape;86;p3"/>
                <p:cNvSpPr/>
                <p:nvPr/>
              </p:nvSpPr>
              <p:spPr>
                <a:xfrm>
                  <a:off x="0" y="0"/>
                  <a:ext cx="960300" cy="238500"/>
                </a:xfrm>
                <a:prstGeom prst="roundRect">
                  <a:avLst>
                    <a:gd fmla="val 19426" name="adj"/>
                  </a:avLst>
                </a:prstGeom>
                <a:solidFill>
                  <a:srgbClr val="61A1B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7" name="Google Shape;87;p3"/>
                <p:cNvSpPr txBox="1"/>
                <p:nvPr/>
              </p:nvSpPr>
              <p:spPr>
                <a:xfrm>
                  <a:off x="286164" y="32905"/>
                  <a:ext cx="3882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Trello</a:t>
                  </a:r>
                  <a:endParaRPr/>
                </a:p>
              </p:txBody>
            </p:sp>
          </p:grpSp>
        </p:grpSp>
        <p:grpSp>
          <p:nvGrpSpPr>
            <p:cNvPr id="88" name="Google Shape;88;p3"/>
            <p:cNvGrpSpPr/>
            <p:nvPr/>
          </p:nvGrpSpPr>
          <p:grpSpPr>
            <a:xfrm>
              <a:off x="0" y="468989"/>
              <a:ext cx="2373926" cy="239637"/>
              <a:chOff x="0" y="0"/>
              <a:chExt cx="2373926" cy="239637"/>
            </a:xfrm>
          </p:grpSpPr>
          <p:grpSp>
            <p:nvGrpSpPr>
              <p:cNvPr id="89" name="Google Shape;89;p3"/>
              <p:cNvGrpSpPr/>
              <p:nvPr/>
            </p:nvGrpSpPr>
            <p:grpSpPr>
              <a:xfrm>
                <a:off x="0" y="1137"/>
                <a:ext cx="1339200" cy="238500"/>
                <a:chOff x="0" y="0"/>
                <a:chExt cx="1339200" cy="238500"/>
              </a:xfrm>
            </p:grpSpPr>
            <p:sp>
              <p:nvSpPr>
                <p:cNvPr id="90" name="Google Shape;90;p3"/>
                <p:cNvSpPr/>
                <p:nvPr/>
              </p:nvSpPr>
              <p:spPr>
                <a:xfrm>
                  <a:off x="0" y="0"/>
                  <a:ext cx="1339200" cy="238500"/>
                </a:xfrm>
                <a:prstGeom prst="roundRect">
                  <a:avLst>
                    <a:gd fmla="val 19426" name="adj"/>
                  </a:avLst>
                </a:prstGeom>
                <a:solidFill>
                  <a:srgbClr val="61A1B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91" name="Google Shape;91;p3"/>
                <p:cNvCxnSpPr/>
                <p:nvPr/>
              </p:nvCxnSpPr>
              <p:spPr>
                <a:xfrm>
                  <a:off x="180320" y="32905"/>
                  <a:ext cx="804000" cy="160500"/>
                </a:xfrm>
                <a:prstGeom prst="straightConnector1">
                  <a:avLst/>
                </a:prstGeom>
                <a:noFill/>
                <a:ln>
                  <a:noFill/>
                </a:ln>
              </p:spPr>
            </p:cxnSp>
          </p:grpSp>
          <p:grpSp>
            <p:nvGrpSpPr>
              <p:cNvPr id="92" name="Google Shape;92;p3"/>
              <p:cNvGrpSpPr/>
              <p:nvPr/>
            </p:nvGrpSpPr>
            <p:grpSpPr>
              <a:xfrm>
                <a:off x="1413626" y="0"/>
                <a:ext cx="960300" cy="238500"/>
                <a:chOff x="0" y="0"/>
                <a:chExt cx="960300" cy="238500"/>
              </a:xfrm>
            </p:grpSpPr>
            <p:sp>
              <p:nvSpPr>
                <p:cNvPr id="93" name="Google Shape;93;p3"/>
                <p:cNvSpPr/>
                <p:nvPr/>
              </p:nvSpPr>
              <p:spPr>
                <a:xfrm>
                  <a:off x="0" y="0"/>
                  <a:ext cx="960300" cy="238500"/>
                </a:xfrm>
                <a:prstGeom prst="roundRect">
                  <a:avLst>
                    <a:gd fmla="val 19426" name="adj"/>
                  </a:avLst>
                </a:prstGeom>
                <a:solidFill>
                  <a:srgbClr val="61A1B0"/>
                </a:solidFill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4" name="Google Shape;94;p3"/>
                <p:cNvSpPr txBox="1"/>
                <p:nvPr/>
              </p:nvSpPr>
              <p:spPr>
                <a:xfrm>
                  <a:off x="194486" y="32905"/>
                  <a:ext cx="571500" cy="184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sp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200"/>
                    <a:buFont typeface="Arial"/>
                    <a:buNone/>
                  </a:pPr>
                  <a:r>
                    <a:rPr b="0" i="0" lang="en-US" sz="1200" u="none" cap="none" strike="noStrike">
                      <a:solidFill>
                        <a:srgbClr val="FFFF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SCRUM</a:t>
                  </a:r>
                  <a:endParaRPr/>
                </a:p>
              </p:txBody>
            </p:sp>
          </p:grpSp>
        </p:grpSp>
      </p:grpSp>
      <p:sp>
        <p:nvSpPr>
          <p:cNvPr id="95" name="Google Shape;95;p3"/>
          <p:cNvSpPr txBox="1"/>
          <p:nvPr/>
        </p:nvSpPr>
        <p:spPr>
          <a:xfrm>
            <a:off x="375725" y="3525475"/>
            <a:ext cx="119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Méthode Agile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Présentation de la veille réalisée</a:t>
            </a:r>
            <a:endParaRPr/>
          </a:p>
        </p:txBody>
      </p:sp>
      <p:pic>
        <p:nvPicPr>
          <p:cNvPr descr="Capture d’écran 2024-06-12 à 18.45.41.png" id="101" name="Google Shape;10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7604" y="2023960"/>
            <a:ext cx="2661635" cy="2529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2 à 18.31.38.png" id="102" name="Google Shape;10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735" y="1192530"/>
            <a:ext cx="4935667" cy="2340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2 à 18.32.11.png" id="103" name="Google Shape;103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03010" y="2640683"/>
            <a:ext cx="2304757" cy="2248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2 à 18.33.57.png" id="104" name="Google Shape;10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6296" y="2999228"/>
            <a:ext cx="3055418" cy="1701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_aXr2V1UZBmlpSgaWgyup5g.png" id="105" name="Google Shape;105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6754" y="1143361"/>
            <a:ext cx="2158151" cy="61661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 txBox="1"/>
          <p:nvPr/>
        </p:nvSpPr>
        <p:spPr>
          <a:xfrm>
            <a:off x="492239" y="1252030"/>
            <a:ext cx="3763532" cy="1016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None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La veille permet de rester informé :</a:t>
            </a:r>
            <a:endParaRPr/>
          </a:p>
          <a:p>
            <a:pPr indent="-120315" lvl="0" marL="1203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-"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tendances</a:t>
            </a:r>
            <a:endParaRPr/>
          </a:p>
          <a:p>
            <a:pPr indent="-120315" lvl="0" marL="1203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-"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innovations</a:t>
            </a:r>
            <a:endParaRPr/>
          </a:p>
          <a:p>
            <a:pPr indent="-120315" lvl="0" marL="1203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-"/>
            </a:pPr>
            <a:r>
              <a:rPr b="0" i="0" lang="en-US" sz="17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 évolutions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Présentation de la maquette</a:t>
            </a:r>
            <a:endParaRPr/>
          </a:p>
        </p:txBody>
      </p:sp>
      <p:pic>
        <p:nvPicPr>
          <p:cNvPr descr="Capture d’écran 2024-06-13 à 10.26.09.png"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141" y="1124661"/>
            <a:ext cx="2514298" cy="37161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3 à 10.27.48.png" id="113" name="Google Shape;113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4016" y="1807627"/>
            <a:ext cx="1211105" cy="23501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3 à 10.19.16.png" id="114" name="Google Shape;11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83698" y="1223753"/>
            <a:ext cx="3879161" cy="27523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5"/>
          <p:cNvGrpSpPr/>
          <p:nvPr/>
        </p:nvGrpSpPr>
        <p:grpSpPr>
          <a:xfrm>
            <a:off x="4517621" y="4404861"/>
            <a:ext cx="1563133" cy="246308"/>
            <a:chOff x="0" y="0"/>
            <a:chExt cx="1563132" cy="246306"/>
          </a:xfrm>
        </p:grpSpPr>
        <p:sp>
          <p:nvSpPr>
            <p:cNvPr id="116" name="Google Shape;116;p5"/>
            <p:cNvSpPr/>
            <p:nvPr/>
          </p:nvSpPr>
          <p:spPr>
            <a:xfrm>
              <a:off x="0" y="0"/>
              <a:ext cx="1563132" cy="246306"/>
            </a:xfrm>
            <a:prstGeom prst="roundRect">
              <a:avLst>
                <a:gd fmla="val 19426" name="adj"/>
              </a:avLst>
            </a:prstGeom>
            <a:solidFill>
              <a:srgbClr val="61A1B0"/>
            </a:solidFill>
            <a:ln>
              <a:noFill/>
            </a:ln>
            <a:effectLst>
              <a:outerShdw blurRad="381000" rotWithShape="0" dir="5400000" dist="22241">
                <a:srgbClr val="E0EBF5">
                  <a:alpha val="38039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5"/>
            <p:cNvSpPr txBox="1"/>
            <p:nvPr/>
          </p:nvSpPr>
          <p:spPr>
            <a:xfrm>
              <a:off x="145030" y="33964"/>
              <a:ext cx="1273071" cy="17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Voir la maquette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Méthodologie utilisée</a:t>
            </a:r>
            <a:endParaRPr/>
          </a:p>
        </p:txBody>
      </p:sp>
      <p:grpSp>
        <p:nvGrpSpPr>
          <p:cNvPr id="123" name="Google Shape;123;p6"/>
          <p:cNvGrpSpPr/>
          <p:nvPr/>
        </p:nvGrpSpPr>
        <p:grpSpPr>
          <a:xfrm>
            <a:off x="381313" y="1179198"/>
            <a:ext cx="3484794" cy="1523854"/>
            <a:chOff x="0" y="0"/>
            <a:chExt cx="3484792" cy="1523853"/>
          </a:xfrm>
        </p:grpSpPr>
        <p:sp>
          <p:nvSpPr>
            <p:cNvPr id="124" name="Google Shape;124;p6"/>
            <p:cNvSpPr/>
            <p:nvPr/>
          </p:nvSpPr>
          <p:spPr>
            <a:xfrm>
              <a:off x="6350" y="6350"/>
              <a:ext cx="3478442" cy="1517503"/>
            </a:xfrm>
            <a:prstGeom prst="roundRect">
              <a:avLst>
                <a:gd fmla="val 4213" name="adj"/>
              </a:avLst>
            </a:prstGeom>
            <a:noFill/>
            <a:ln cap="flat" cmpd="sng" w="12700">
              <a:solidFill>
                <a:srgbClr val="61A1B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5" name="Google Shape;125;p6"/>
            <p:cNvGrpSpPr/>
            <p:nvPr/>
          </p:nvGrpSpPr>
          <p:grpSpPr>
            <a:xfrm>
              <a:off x="0" y="0"/>
              <a:ext cx="1257426" cy="238627"/>
              <a:chOff x="0" y="0"/>
              <a:chExt cx="1257425" cy="238626"/>
            </a:xfrm>
          </p:grpSpPr>
          <p:sp>
            <p:nvSpPr>
              <p:cNvPr id="126" name="Google Shape;126;p6"/>
              <p:cNvSpPr/>
              <p:nvPr/>
            </p:nvSpPr>
            <p:spPr>
              <a:xfrm>
                <a:off x="0" y="0"/>
                <a:ext cx="1257425" cy="238626"/>
              </a:xfrm>
              <a:prstGeom prst="roundRect">
                <a:avLst>
                  <a:gd fmla="val 19426" name="adj"/>
                </a:avLst>
              </a:prstGeom>
              <a:solidFill>
                <a:srgbClr val="61A1B0"/>
              </a:solidFill>
              <a:ln>
                <a:noFill/>
              </a:ln>
              <a:effectLst>
                <a:outerShdw blurRad="381000" rotWithShape="0" dir="5400000" dist="22241">
                  <a:srgbClr val="000000">
                    <a:alpha val="9803"/>
                  </a:srgbClr>
                </a:outerShdw>
              </a:effectLst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6"/>
              <p:cNvSpPr txBox="1"/>
              <p:nvPr/>
            </p:nvSpPr>
            <p:spPr>
              <a:xfrm>
                <a:off x="139414" y="32905"/>
                <a:ext cx="978600" cy="18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chemeClr val="lt1"/>
                    </a:solidFill>
                  </a:rPr>
                  <a:t>Méthode</a:t>
                </a:r>
                <a:r>
                  <a:rPr b="0" i="0" lang="en-US" sz="12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 Agile</a:t>
                </a:r>
                <a:endParaRPr/>
              </a:p>
            </p:txBody>
          </p:sp>
        </p:grpSp>
        <p:sp>
          <p:nvSpPr>
            <p:cNvPr id="128" name="Google Shape;128;p6"/>
            <p:cNvSpPr txBox="1"/>
            <p:nvPr/>
          </p:nvSpPr>
          <p:spPr>
            <a:xfrm>
              <a:off x="112400" y="445031"/>
              <a:ext cx="3266342" cy="791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Méthodologie </a:t>
              </a: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flexible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et </a:t>
              </a: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collaborative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/>
            </a:p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Adaptation rapide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aux changements et aux retours des utilisateurs.</a:t>
              </a:r>
              <a:endParaRPr/>
            </a:p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Cycles de </a:t>
              </a: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développement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courts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5090097" y="1179198"/>
            <a:ext cx="3482755" cy="1523854"/>
            <a:chOff x="0" y="0"/>
            <a:chExt cx="3482753" cy="1523853"/>
          </a:xfrm>
        </p:grpSpPr>
        <p:sp>
          <p:nvSpPr>
            <p:cNvPr id="130" name="Google Shape;130;p6"/>
            <p:cNvSpPr/>
            <p:nvPr/>
          </p:nvSpPr>
          <p:spPr>
            <a:xfrm>
              <a:off x="0" y="0"/>
              <a:ext cx="833889" cy="238626"/>
            </a:xfrm>
            <a:prstGeom prst="roundRect">
              <a:avLst>
                <a:gd fmla="val 12942" name="adj"/>
              </a:avLst>
            </a:prstGeom>
            <a:solidFill>
              <a:srgbClr val="61A1B0"/>
            </a:solidFill>
            <a:ln>
              <a:noFill/>
            </a:ln>
            <a:effectLst>
              <a:outerShdw blurRad="381000" rotWithShape="0" dir="5400000" dist="22241">
                <a:srgbClr val="000000">
                  <a:alpha val="9803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4310" y="6350"/>
              <a:ext cx="3478443" cy="1517503"/>
            </a:xfrm>
            <a:prstGeom prst="roundRect">
              <a:avLst>
                <a:gd fmla="val 4213" name="adj"/>
              </a:avLst>
            </a:prstGeom>
            <a:noFill/>
            <a:ln cap="flat" cmpd="sng" w="12700">
              <a:solidFill>
                <a:srgbClr val="61A1B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6"/>
            <p:cNvSpPr txBox="1"/>
            <p:nvPr/>
          </p:nvSpPr>
          <p:spPr>
            <a:xfrm>
              <a:off x="110361" y="460146"/>
              <a:ext cx="3266342" cy="7531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Cycles de développement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  <a:endParaRPr/>
            </a:p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Rôles </a:t>
              </a:r>
              <a:endParaRPr/>
            </a:p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Evénements</a:t>
              </a: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: </a:t>
              </a:r>
              <a:r>
                <a:rPr b="0" i="0" lang="en-US" sz="9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(Sprint Planning, Daily Scrum, Sprint Review, Sprint Retrospective)</a:t>
              </a:r>
              <a:endParaRPr/>
            </a:p>
          </p:txBody>
        </p:sp>
        <p:sp>
          <p:nvSpPr>
            <p:cNvPr id="133" name="Google Shape;133;p6"/>
            <p:cNvSpPr txBox="1"/>
            <p:nvPr/>
          </p:nvSpPr>
          <p:spPr>
            <a:xfrm>
              <a:off x="190440" y="32905"/>
              <a:ext cx="453009" cy="1728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Scrum</a:t>
              </a:r>
              <a:endParaRPr/>
            </a:p>
          </p:txBody>
        </p:sp>
      </p:grpSp>
      <p:grpSp>
        <p:nvGrpSpPr>
          <p:cNvPr id="134" name="Google Shape;134;p6"/>
          <p:cNvGrpSpPr/>
          <p:nvPr/>
        </p:nvGrpSpPr>
        <p:grpSpPr>
          <a:xfrm>
            <a:off x="381313" y="3129127"/>
            <a:ext cx="3484794" cy="1523856"/>
            <a:chOff x="0" y="-1"/>
            <a:chExt cx="3484792" cy="1523854"/>
          </a:xfrm>
        </p:grpSpPr>
        <p:sp>
          <p:nvSpPr>
            <p:cNvPr id="135" name="Google Shape;135;p6"/>
            <p:cNvSpPr/>
            <p:nvPr/>
          </p:nvSpPr>
          <p:spPr>
            <a:xfrm>
              <a:off x="6350" y="6350"/>
              <a:ext cx="3478442" cy="1517503"/>
            </a:xfrm>
            <a:prstGeom prst="roundRect">
              <a:avLst>
                <a:gd fmla="val 4213" name="adj"/>
              </a:avLst>
            </a:prstGeom>
            <a:noFill/>
            <a:ln cap="flat" cmpd="sng" w="12700">
              <a:solidFill>
                <a:srgbClr val="61A1B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6"/>
            <p:cNvSpPr txBox="1"/>
            <p:nvPr/>
          </p:nvSpPr>
          <p:spPr>
            <a:xfrm>
              <a:off x="112400" y="573966"/>
              <a:ext cx="3266342" cy="3822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10289" lvl="0" marL="110289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D0D0D"/>
                </a:buClr>
                <a:buSzPts val="1100"/>
                <a:buFont typeface="Montserrat"/>
                <a:buChar char="•"/>
              </a:pPr>
              <a:r>
                <a:rPr b="0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Dans notre projet Menu Maker, nous avons choisi de réaliser </a:t>
              </a:r>
              <a:r>
                <a:rPr b="1" i="0" lang="en-US" sz="1100" u="none" cap="none" strike="noStrike">
                  <a:solidFill>
                    <a:srgbClr val="0D0D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 sprints de 2 semaines.</a:t>
              </a:r>
              <a:endParaRPr/>
            </a:p>
          </p:txBody>
        </p:sp>
        <p:grpSp>
          <p:nvGrpSpPr>
            <p:cNvPr id="137" name="Google Shape;137;p6"/>
            <p:cNvGrpSpPr/>
            <p:nvPr/>
          </p:nvGrpSpPr>
          <p:grpSpPr>
            <a:xfrm>
              <a:off x="0" y="-1"/>
              <a:ext cx="1480899" cy="1302908"/>
              <a:chOff x="0" y="0"/>
              <a:chExt cx="1480898" cy="1302906"/>
            </a:xfrm>
          </p:grpSpPr>
          <p:sp>
            <p:nvSpPr>
              <p:cNvPr id="138" name="Google Shape;138;p6"/>
              <p:cNvSpPr/>
              <p:nvPr/>
            </p:nvSpPr>
            <p:spPr>
              <a:xfrm>
                <a:off x="0" y="0"/>
                <a:ext cx="908812" cy="238626"/>
              </a:xfrm>
              <a:prstGeom prst="roundRect">
                <a:avLst>
                  <a:gd fmla="val 19426" name="adj"/>
                </a:avLst>
              </a:prstGeom>
              <a:solidFill>
                <a:srgbClr val="61A1B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9" name="Google Shape;139;p6"/>
              <p:cNvCxnSpPr/>
              <p:nvPr/>
            </p:nvCxnSpPr>
            <p:spPr>
              <a:xfrm>
                <a:off x="210897" y="32905"/>
                <a:ext cx="1270001" cy="1270001"/>
              </a:xfrm>
              <a:prstGeom prst="straightConnector1">
                <a:avLst/>
              </a:prstGeom>
              <a:noFill/>
              <a:ln>
                <a:noFill/>
              </a:ln>
            </p:spPr>
          </p:cxnSp>
        </p:grpSp>
      </p:grpSp>
      <p:sp>
        <p:nvSpPr>
          <p:cNvPr id="140" name="Google Shape;140;p6"/>
          <p:cNvSpPr/>
          <p:nvPr/>
        </p:nvSpPr>
        <p:spPr>
          <a:xfrm>
            <a:off x="5081708" y="3135478"/>
            <a:ext cx="3478444" cy="1517505"/>
          </a:xfrm>
          <a:prstGeom prst="roundRect">
            <a:avLst>
              <a:gd fmla="val 4213" name="adj"/>
            </a:avLst>
          </a:prstGeom>
          <a:noFill/>
          <a:ln cap="flat" cmpd="sng" w="12700">
            <a:solidFill>
              <a:srgbClr val="61A1B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5075358" y="3129128"/>
            <a:ext cx="942900" cy="238500"/>
          </a:xfrm>
          <a:prstGeom prst="roundRect">
            <a:avLst>
              <a:gd fmla="val 19426" name="adj"/>
            </a:avLst>
          </a:prstGeom>
          <a:solidFill>
            <a:srgbClr val="61A1B0"/>
          </a:solidFill>
          <a:ln>
            <a:noFill/>
          </a:ln>
          <a:effectLst>
            <a:outerShdw blurRad="381000" rotWithShape="0" dir="5400000" dist="22241">
              <a:srgbClr val="000000">
                <a:alpha val="9803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2" name="Google Shape;142;p6"/>
          <p:cNvCxnSpPr/>
          <p:nvPr/>
        </p:nvCxnSpPr>
        <p:spPr>
          <a:xfrm>
            <a:off x="5303244" y="3162033"/>
            <a:ext cx="1270001" cy="127000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3" name="Google Shape;143;p6"/>
          <p:cNvSpPr txBox="1"/>
          <p:nvPr/>
        </p:nvSpPr>
        <p:spPr>
          <a:xfrm>
            <a:off x="5187758" y="3703094"/>
            <a:ext cx="32664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10289" lvl="0" marL="11028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1 développeur </a:t>
            </a:r>
            <a:r>
              <a:rPr b="1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Front-end </a:t>
            </a:r>
            <a:endParaRPr/>
          </a:p>
          <a:p>
            <a:pPr indent="-110289" lvl="0" marL="11028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1 développeur </a:t>
            </a:r>
            <a:r>
              <a:rPr b="1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Back-end</a:t>
            </a:r>
            <a:endParaRPr/>
          </a:p>
          <a:p>
            <a:pPr indent="-110289" lvl="0" marL="110289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100"/>
              <a:buFont typeface="Montserrat"/>
              <a:buChar char="•"/>
            </a:pPr>
            <a:r>
              <a:rPr b="0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1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Product Owner </a:t>
            </a:r>
            <a:r>
              <a:rPr b="0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1" i="0" lang="en-US" sz="1100" u="none" cap="none" strike="noStrike">
                <a:solidFill>
                  <a:srgbClr val="0D0D0D"/>
                </a:solidFill>
                <a:latin typeface="Montserrat"/>
                <a:ea typeface="Montserrat"/>
                <a:cs typeface="Montserrat"/>
                <a:sym typeface="Montserrat"/>
              </a:rPr>
              <a:t>Scrum Master</a:t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465550" y="3063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Sprints</a:t>
            </a:r>
            <a:endParaRPr/>
          </a:p>
        </p:txBody>
      </p:sp>
      <p:sp>
        <p:nvSpPr>
          <p:cNvPr id="145" name="Google Shape;145;p6"/>
          <p:cNvSpPr txBox="1"/>
          <p:nvPr/>
        </p:nvSpPr>
        <p:spPr>
          <a:xfrm>
            <a:off x="5182650" y="3063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</a:rPr>
              <a:t>Equipe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Présentation du Kanban</a:t>
            </a:r>
            <a:endParaRPr/>
          </a:p>
        </p:txBody>
      </p:sp>
      <p:pic>
        <p:nvPicPr>
          <p:cNvPr descr="Capture d’écran 2024-06-13 à 10.15.13.png" id="151" name="Google Shape;15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3106" y="879382"/>
            <a:ext cx="6258589" cy="3658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llo-card.png" id="152" name="Google Shape;15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10" y="1756647"/>
            <a:ext cx="2155012" cy="2877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7"/>
          <p:cNvGrpSpPr/>
          <p:nvPr/>
        </p:nvGrpSpPr>
        <p:grpSpPr>
          <a:xfrm>
            <a:off x="3790434" y="4429669"/>
            <a:ext cx="1563133" cy="246308"/>
            <a:chOff x="0" y="0"/>
            <a:chExt cx="1563132" cy="246306"/>
          </a:xfrm>
        </p:grpSpPr>
        <p:sp>
          <p:nvSpPr>
            <p:cNvPr id="154" name="Google Shape;154;p7"/>
            <p:cNvSpPr/>
            <p:nvPr/>
          </p:nvSpPr>
          <p:spPr>
            <a:xfrm>
              <a:off x="0" y="0"/>
              <a:ext cx="1563132" cy="246306"/>
            </a:xfrm>
            <a:prstGeom prst="roundRect">
              <a:avLst>
                <a:gd fmla="val 19426" name="adj"/>
              </a:avLst>
            </a:prstGeom>
            <a:solidFill>
              <a:srgbClr val="61A1B0"/>
            </a:solidFill>
            <a:ln>
              <a:noFill/>
            </a:ln>
            <a:effectLst>
              <a:outerShdw blurRad="381000" rotWithShape="0" dir="5400000" dist="22241">
                <a:srgbClr val="E0EBF5">
                  <a:alpha val="38039"/>
                </a:srgbClr>
              </a:outerShdw>
            </a:effectLst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7"/>
            <p:cNvSpPr txBox="1"/>
            <p:nvPr/>
          </p:nvSpPr>
          <p:spPr>
            <a:xfrm>
              <a:off x="145030" y="33964"/>
              <a:ext cx="1273071" cy="1783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Voir le Kanban</a:t>
              </a:r>
              <a:endParaRPr/>
            </a:p>
          </p:txBody>
        </p:sp>
      </p:grpSp>
      <p:pic>
        <p:nvPicPr>
          <p:cNvPr id="156" name="Google Shape;156;p7"/>
          <p:cNvPicPr preferRelativeResize="0"/>
          <p:nvPr/>
        </p:nvPicPr>
        <p:blipFill rotWithShape="1">
          <a:blip r:embed="rId6">
            <a:alphaModFix/>
          </a:blip>
          <a:srcRect b="36802" l="29392" r="27853" t="38188"/>
          <a:stretch/>
        </p:blipFill>
        <p:spPr>
          <a:xfrm>
            <a:off x="311702" y="962527"/>
            <a:ext cx="1272575" cy="4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_pA4_aSkcA_C3tOLhFugr2w.jpg" id="161" name="Google Shape;16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0456" y="1422502"/>
            <a:ext cx="4383089" cy="2897587"/>
          </a:xfrm>
          <a:prstGeom prst="rect">
            <a:avLst/>
          </a:prstGeom>
          <a:noFill/>
          <a:ln>
            <a:noFill/>
          </a:ln>
          <a:effectLst>
            <a:outerShdw blurRad="381000" rotWithShape="0" dir="5400000" dist="63500">
              <a:srgbClr val="A7A7A7">
                <a:alpha val="50196"/>
              </a:srgbClr>
            </a:outerShdw>
          </a:effectLst>
        </p:spPr>
      </p:pic>
      <p:sp>
        <p:nvSpPr>
          <p:cNvPr id="162" name="Google Shape;162;p8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Spécifications techniques du projet</a:t>
            </a:r>
            <a:endParaRPr/>
          </a:p>
        </p:txBody>
      </p:sp>
      <p:pic>
        <p:nvPicPr>
          <p:cNvPr descr="jspdf-logo.svg" id="163" name="Google Shape;16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62432" y="1248468"/>
            <a:ext cx="820381" cy="2746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 d’écran 2024-06-14 à 16.40.05.png" id="164" name="Google Shape;164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7636" y="1809508"/>
            <a:ext cx="969974" cy="177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miove_bg-removebg-preview.png" id="165" name="Google Shape;165;p8"/>
          <p:cNvPicPr preferRelativeResize="0"/>
          <p:nvPr/>
        </p:nvPicPr>
        <p:blipFill rotWithShape="1">
          <a:blip r:embed="rId7">
            <a:alphaModFix/>
          </a:blip>
          <a:srcRect b="40242" l="27185" r="27184" t="40241"/>
          <a:stretch/>
        </p:blipFill>
        <p:spPr>
          <a:xfrm>
            <a:off x="5360641" y="1504628"/>
            <a:ext cx="1223984" cy="274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0cc301b677bf2215811bd0b68ea2349.jpg" id="166" name="Google Shape;166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8363" y="1011788"/>
            <a:ext cx="609601" cy="609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8_social_media_popular_app_logo_instagram-512.jpeg" id="167" name="Google Shape;167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58363" y="1687905"/>
            <a:ext cx="609601" cy="609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8"/>
          <p:cNvGrpSpPr/>
          <p:nvPr/>
        </p:nvGrpSpPr>
        <p:grpSpPr>
          <a:xfrm>
            <a:off x="7132987" y="1600037"/>
            <a:ext cx="155934" cy="223986"/>
            <a:chOff x="0" y="0"/>
            <a:chExt cx="155932" cy="223985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155932" cy="117403"/>
            </a:xfrm>
            <a:custGeom>
              <a:rect b="b" l="l" r="r" t="t"/>
              <a:pathLst>
                <a:path extrusionOk="0" h="21600" w="2160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4B9F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8"/>
            <p:cNvSpPr/>
            <p:nvPr/>
          </p:nvSpPr>
          <p:spPr>
            <a:xfrm flipH="1">
              <a:off x="0" y="106581"/>
              <a:ext cx="155932" cy="117404"/>
            </a:xfrm>
            <a:custGeom>
              <a:rect b="b" l="l" r="r" t="t"/>
              <a:pathLst>
                <a:path extrusionOk="0" h="21600" w="21600">
                  <a:moveTo>
                    <a:pt x="13469" y="0"/>
                  </a:moveTo>
                  <a:cubicBezTo>
                    <a:pt x="13010" y="0"/>
                    <a:pt x="12551" y="232"/>
                    <a:pt x="12200" y="697"/>
                  </a:cubicBezTo>
                  <a:cubicBezTo>
                    <a:pt x="11500" y="1626"/>
                    <a:pt x="11500" y="3135"/>
                    <a:pt x="12200" y="4065"/>
                  </a:cubicBezTo>
                  <a:lnTo>
                    <a:pt x="15479" y="8419"/>
                  </a:lnTo>
                  <a:lnTo>
                    <a:pt x="1793" y="8419"/>
                  </a:lnTo>
                  <a:cubicBezTo>
                    <a:pt x="802" y="8419"/>
                    <a:pt x="0" y="9485"/>
                    <a:pt x="0" y="10800"/>
                  </a:cubicBezTo>
                  <a:cubicBezTo>
                    <a:pt x="0" y="12115"/>
                    <a:pt x="802" y="13181"/>
                    <a:pt x="1793" y="13181"/>
                  </a:cubicBezTo>
                  <a:lnTo>
                    <a:pt x="15479" y="13181"/>
                  </a:lnTo>
                  <a:lnTo>
                    <a:pt x="12200" y="17535"/>
                  </a:lnTo>
                  <a:cubicBezTo>
                    <a:pt x="11500" y="18465"/>
                    <a:pt x="11500" y="19974"/>
                    <a:pt x="12200" y="20903"/>
                  </a:cubicBezTo>
                  <a:cubicBezTo>
                    <a:pt x="12551" y="21368"/>
                    <a:pt x="13010" y="21600"/>
                    <a:pt x="13469" y="21600"/>
                  </a:cubicBezTo>
                  <a:cubicBezTo>
                    <a:pt x="13927" y="21600"/>
                    <a:pt x="14387" y="21368"/>
                    <a:pt x="14737" y="20903"/>
                  </a:cubicBezTo>
                  <a:lnTo>
                    <a:pt x="21074" y="12484"/>
                  </a:lnTo>
                  <a:cubicBezTo>
                    <a:pt x="21424" y="12019"/>
                    <a:pt x="21600" y="11409"/>
                    <a:pt x="21600" y="10800"/>
                  </a:cubicBezTo>
                  <a:cubicBezTo>
                    <a:pt x="21600" y="10191"/>
                    <a:pt x="21424" y="9581"/>
                    <a:pt x="21074" y="9116"/>
                  </a:cubicBezTo>
                  <a:lnTo>
                    <a:pt x="14737" y="697"/>
                  </a:lnTo>
                  <a:cubicBezTo>
                    <a:pt x="14387" y="232"/>
                    <a:pt x="13927" y="0"/>
                    <a:pt x="13469" y="0"/>
                  </a:cubicBezTo>
                  <a:close/>
                </a:path>
              </a:pathLst>
            </a:custGeom>
            <a:solidFill>
              <a:srgbClr val="4B9F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images.png" id="171" name="Google Shape;17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55703" y="3001410"/>
            <a:ext cx="881045" cy="4278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2-2.png" id="172" name="Google Shape;172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810771" y="2529195"/>
            <a:ext cx="501503" cy="4278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_x0d41ns8PTQZz4a3VbMrBg.png" id="173" name="Google Shape;173;p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4349" y="1421866"/>
            <a:ext cx="897262" cy="8839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8"/>
          <p:cNvGrpSpPr/>
          <p:nvPr/>
        </p:nvGrpSpPr>
        <p:grpSpPr>
          <a:xfrm>
            <a:off x="561649" y="2451009"/>
            <a:ext cx="922663" cy="909363"/>
            <a:chOff x="0" y="12700"/>
            <a:chExt cx="922662" cy="909362"/>
          </a:xfrm>
        </p:grpSpPr>
        <p:pic>
          <p:nvPicPr>
            <p:cNvPr descr="Carré Carré" id="175" name="Google Shape;175;p8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0" y="12700"/>
              <a:ext cx="922662" cy="9093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odejs-image.png" id="176" name="Google Shape;176;p8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699" y="13750"/>
              <a:ext cx="901264" cy="9012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Cach-su-dung-Mongodb-nhu-the-nao.jpg" id="177" name="Google Shape;177;p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574349" y="3492852"/>
            <a:ext cx="897262" cy="8839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-6980894_1280.jpeg" id="178" name="Google Shape;178;p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363882" y="3620394"/>
            <a:ext cx="1198563" cy="1185863"/>
          </a:xfrm>
          <a:prstGeom prst="rect">
            <a:avLst/>
          </a:prstGeom>
          <a:noFill/>
          <a:ln>
            <a:noFill/>
          </a:ln>
          <a:effectLst>
            <a:outerShdw blurRad="381000" rotWithShape="0" dir="5400000" dist="63500">
              <a:srgbClr val="000000">
                <a:alpha val="29803"/>
              </a:srgbClr>
            </a:outerShdw>
          </a:effectLst>
        </p:spPr>
      </p:pic>
      <p:sp>
        <p:nvSpPr>
          <p:cNvPr id="179" name="Google Shape;179;p8"/>
          <p:cNvSpPr txBox="1"/>
          <p:nvPr/>
        </p:nvSpPr>
        <p:spPr>
          <a:xfrm>
            <a:off x="7813523" y="748199"/>
            <a:ext cx="299282" cy="197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2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75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5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25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75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"/>
          <p:cNvSpPr txBox="1"/>
          <p:nvPr/>
        </p:nvSpPr>
        <p:spPr>
          <a:xfrm>
            <a:off x="311699" y="306677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20"/>
              <a:buFont typeface="Syne"/>
              <a:buNone/>
            </a:pPr>
            <a:r>
              <a:rPr b="1" i="0" lang="en-US" sz="2520" u="none" cap="none" strike="noStrike">
                <a:solidFill>
                  <a:srgbClr val="000000"/>
                </a:solidFill>
                <a:latin typeface="Syne"/>
                <a:ea typeface="Syne"/>
                <a:cs typeface="Syne"/>
                <a:sym typeface="Syne"/>
              </a:rPr>
              <a:t>Conclusion</a:t>
            </a:r>
            <a:endParaRPr/>
          </a:p>
        </p:txBody>
      </p:sp>
      <p:pic>
        <p:nvPicPr>
          <p:cNvPr descr="Fichier 1.png" id="185" name="Google Shape;185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9304" y="2141564"/>
            <a:ext cx="3685660" cy="335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9"/>
          <p:cNvSpPr txBox="1"/>
          <p:nvPr/>
        </p:nvSpPr>
        <p:spPr>
          <a:xfrm>
            <a:off x="442406" y="1944066"/>
            <a:ext cx="4525290" cy="1333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✅ Atteinte de l’objectif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✅ Utilisation de technologie moderne et flexible</a:t>
            </a:r>
            <a:endParaRPr/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✅ Organisation flexible pour s’adapter au besoin</a:t>
            </a:r>
            <a:endParaRPr/>
          </a:p>
        </p:txBody>
      </p:sp>
      <p:pic>
        <p:nvPicPr>
          <p:cNvPr descr="logo_web-agencia-removebg-preview.png" id="187" name="Google Shape;187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10709" y="81011"/>
            <a:ext cx="1225956" cy="61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